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energie)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0.852)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45262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16.51M -&gt; 6.34M)</a:t>
            </a:r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448056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Modele final energie: XGBoost avec early stopping.</a:t>
            </a:r>
          </a:p>
          <a:p>
            <a:r>
              <a:t>? KPI test: R2=0.852, RMSE=6.34M, MAE=1.96M (gain net vs baseline).</a:t>
            </a:r>
          </a:p>
          <a:p>
            <a:r>
              <a:t>? Arret a 1243 iterations: meilleur compromis performance/generalisation.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validation croisée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Ridge (5-fold CV) — stabilité du pipeline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005840" y="1645920"/>
            <a:ext cx="110642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Validation croisee (Ridge, 5 folds):</a:t>
            </a:r>
          </a:p>
          <a:p>
            <a:r>
              <a:t>? R2 moyen = 0.627, ecart-type = 0.180; RMSE moyen ~ 10.90M.</a:t>
            </a:r>
          </a:p>
          <a:p>
            <a:r>
              <a:t>? La variabilite confirme un jeu heterogene avec outliers.</a:t>
            </a:r>
          </a:p>
          <a:p>
            <a:r>
              <a:t>? Ce constat justifie le choix final d un modele non-lineaire (XGBoost + early stopping).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comparaison des modeles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CO2)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0.841)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45262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601.64 -&gt; 239.95)</a:t>
            </a:r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448056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modele final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Meilleur point CO2 atteint a best_iter = 38 (early stopping).</a:t>
            </a:r>
          </a:p>
          <a:p>
            <a:r>
              <a:t>? KPI test: R2=0.841, RMSE=239.95, MAE=68.64.</a:t>
            </a:r>
          </a:p>
          <a:p>
            <a:r>
              <a:t>? Apres ~40 rounds, le gain de validation devient faible: arret pour limiter le surapprentissage.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interpretation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 importance (gain) — top drivers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7406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pic>
        <p:nvPicPr>
          <p:cNvPr id="6" name="Image 0" descr="/mnt/data/co2_feature_importance_clea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41055"/>
            <a:ext cx="6949440" cy="37188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0" y="1325880"/>
            <a:ext cx="32918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8458200" y="155448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Lecture (prudente)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8200" y="1874520"/>
            <a:ext cx="2834640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Lecture du graphique:</a:t>
            </a:r>
          </a:p>
          <a:p>
            <a:r>
              <a:t>? Les surfaces (PropertyGFATotal, LargestPropertyUseTypeGFA) portent une grande partie du signal.</a:t>
            </a:r>
          </a:p>
          <a:p>
            <a:r>
              <a:t>? Le type d usage (Campus/Hospital/Laboratory) est tres discriminant.</a:t>
            </a:r>
          </a:p>
          <a:p>
            <a:r>
              <a:t>? Attention: importance de variable != causalite.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analyse des erreurs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Où le modèle se trompe (test)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08760"/>
            <a:ext cx="111556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 des erreurs (test):</a:t>
            </a:r>
          </a:p>
          <a:p>
            <a:r>
              <a:t>? Erreur absolue: repere les gros emetteurs mal predits.</a:t>
            </a:r>
          </a:p>
          <a:p>
            <a:r>
              <a:t>? Erreur relative: met en evidence les petits emetteurs sensibles en pourcentage.</a:t>
            </a:r>
          </a:p>
          <a:p>
            <a:r>
              <a:t>? Les deux vues sont complementaires pour orienter les actions metier.</a:t>
            </a:r>
          </a:p>
        </p:txBody>
      </p:sp>
      <p:pic>
        <p:nvPicPr>
          <p:cNvPr id="7" name="Image 0" descr="/mnt/data/co2_top_errors_ab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635010"/>
            <a:ext cx="5577840" cy="1645381"/>
          </a:xfrm>
          <a:prstGeom prst="rect">
            <a:avLst/>
          </a:prstGeom>
        </p:spPr>
      </p:pic>
      <p:pic>
        <p:nvPicPr>
          <p:cNvPr id="8" name="Image 1" descr="/mnt/data/co2_top_errors_re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90972"/>
            <a:ext cx="5120640" cy="19334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Limite principale: les resultats proviennent du dataset Seattle.</a:t>
            </a:r>
          </a:p>
          <a:p>
            <a:r>
              <a:t>Pour un deploiement a Lome, une validation locale reste necessaire (climat, mix energetique, pratiques d usage).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Livrables attendus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 notebooks + 1 présentation (15–25 slides)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Notebook EDA + préparation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compréhension, nettoyage, cibles, fuite d'info, feature engineering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Notebook Modèle Énergie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baseline → modèles (Ridge, RF, GB, XGBoost) → sélection + analyses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Notebook Modèle CO₂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même pipeline, mêmes contrôles de fuite → comparaison → modèle final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Slides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synthèse: données, choix, résultats, limites, piste Lomé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Note: l'objectif est une méthode reproductible + une discussion honnête des limites (transfert Lomé).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3. EDA — distributions des cibles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et CO₂: distributions &amp; outliers</a:t>
            </a:r>
            <a:endParaRPr lang="en-US" sz="2200" dirty="0"/>
          </a:p>
        </p:txBody>
      </p:sp>
      <p:pic>
        <p:nvPicPr>
          <p:cNvPr id="5" name="Image 0" descr="/mnt/data/targets_distrib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684" y="1508760"/>
            <a:ext cx="9315072" cy="4800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6263640"/>
            <a:ext cx="108356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 la distribution est tres asymetrique. Quelques outliers tirent la queue a droite, donc on lit les performances avec RMSE + MAE + R2.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~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7. Split train/test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Assurer la représentativité (stratification BuildingType)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645920"/>
            <a:ext cx="111556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Problème: certaines classes de BuildingType sont très rares (ex: “Nonresidential WA” n'a qu'un exemple).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Solution: on regroupe la classe ultra-rare dans la classe majoritaire pour permettre la stratification, puis on découpe 80/20.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Résultat: distributions train/test quasi identiques sur BuildingType → meilleure stabilité des scores (moins de “surprise” au test).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60120" y="3611880"/>
            <a:ext cx="1115568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188720" y="3794760"/>
            <a:ext cx="106984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</a:t>
            </a:r>
          </a:p>
          <a:p>
            <a:r>
              <a:t>? Split 80/20 stratifie sur BuildingType pour conserver la representativite train/test.</a:t>
            </a:r>
          </a:p>
          <a:p>
            <a:r>
              <a:t>? Les classes ultra-rares sont fusionnees avant split pour permettre la stratification.</a:t>
            </a:r>
          </a:p>
          <a:p>
            <a:r>
              <a:t>? Effet attendu: scores test plus stables et comparables entre modeles.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Preprocessing applique:</a:t>
            </a:r>
          </a:p>
          <a:p>
            <a:r>
              <a:t>? Numeriques (15): mediane + indicateur de valeurs manquantes + standardisation.</a:t>
            </a:r>
          </a:p>
          <a:p>
            <a:r>
              <a:t>? Categorielles (6): imputation mode/Unknown + OneHotEncoder(handle_unknown="ignore").</a:t>
            </a:r>
          </a:p>
          <a:p>
            <a:r>
              <a:t>? Le pipeline est appris sur le train (et sur chaque fold en CV), ce qui evite la fuite de donnees.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